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handoutMasterIdLst>
    <p:handoutMasterId r:id="rId66"/>
  </p:handoutMasterIdLst>
  <p:sldIdLst>
    <p:sldId id="256" r:id="rId2"/>
    <p:sldId id="343" r:id="rId3"/>
    <p:sldId id="258" r:id="rId4"/>
    <p:sldId id="353" r:id="rId5"/>
    <p:sldId id="355" r:id="rId6"/>
    <p:sldId id="356" r:id="rId7"/>
    <p:sldId id="357" r:id="rId8"/>
    <p:sldId id="313" r:id="rId9"/>
    <p:sldId id="382" r:id="rId10"/>
    <p:sldId id="383" r:id="rId11"/>
    <p:sldId id="267" r:id="rId12"/>
    <p:sldId id="316" r:id="rId13"/>
    <p:sldId id="314" r:id="rId14"/>
    <p:sldId id="317" r:id="rId15"/>
    <p:sldId id="318" r:id="rId16"/>
    <p:sldId id="269" r:id="rId17"/>
    <p:sldId id="320" r:id="rId18"/>
    <p:sldId id="321" r:id="rId19"/>
    <p:sldId id="315" r:id="rId20"/>
    <p:sldId id="322" r:id="rId21"/>
    <p:sldId id="326" r:id="rId22"/>
    <p:sldId id="323" r:id="rId23"/>
    <p:sldId id="325" r:id="rId24"/>
    <p:sldId id="327" r:id="rId25"/>
    <p:sldId id="268" r:id="rId26"/>
    <p:sldId id="273" r:id="rId27"/>
    <p:sldId id="274" r:id="rId28"/>
    <p:sldId id="275" r:id="rId29"/>
    <p:sldId id="276" r:id="rId30"/>
    <p:sldId id="363" r:id="rId31"/>
    <p:sldId id="360" r:id="rId32"/>
    <p:sldId id="380" r:id="rId33"/>
    <p:sldId id="384" r:id="rId34"/>
    <p:sldId id="381" r:id="rId35"/>
    <p:sldId id="260" r:id="rId36"/>
    <p:sldId id="261" r:id="rId37"/>
    <p:sldId id="328" r:id="rId38"/>
    <p:sldId id="329" r:id="rId39"/>
    <p:sldId id="365" r:id="rId40"/>
    <p:sldId id="366" r:id="rId41"/>
    <p:sldId id="367" r:id="rId42"/>
    <p:sldId id="368" r:id="rId43"/>
    <p:sldId id="369" r:id="rId44"/>
    <p:sldId id="330" r:id="rId45"/>
    <p:sldId id="334" r:id="rId46"/>
    <p:sldId id="370" r:id="rId47"/>
    <p:sldId id="371" r:id="rId48"/>
    <p:sldId id="372" r:id="rId49"/>
    <p:sldId id="373" r:id="rId50"/>
    <p:sldId id="345" r:id="rId51"/>
    <p:sldId id="374" r:id="rId52"/>
    <p:sldId id="377" r:id="rId53"/>
    <p:sldId id="352" r:id="rId54"/>
    <p:sldId id="341" r:id="rId55"/>
    <p:sldId id="378" r:id="rId56"/>
    <p:sldId id="379" r:id="rId57"/>
    <p:sldId id="263" r:id="rId58"/>
    <p:sldId id="277" r:id="rId59"/>
    <p:sldId id="264" r:id="rId60"/>
    <p:sldId id="257" r:id="rId61"/>
    <p:sldId id="302" r:id="rId62"/>
    <p:sldId id="303" r:id="rId63"/>
    <p:sldId id="286"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2" autoAdjust="0"/>
    <p:restoredTop sz="64560" autoAdjust="0"/>
  </p:normalViewPr>
  <p:slideViewPr>
    <p:cSldViewPr snapToGrid="0" snapToObjects="1">
      <p:cViewPr varScale="1">
        <p:scale>
          <a:sx n="79" d="100"/>
          <a:sy n="79" d="100"/>
        </p:scale>
        <p:origin x="2288" y="200"/>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1597190976"/>
        <c:axId val="1597193296"/>
      </c:radarChart>
      <c:catAx>
        <c:axId val="1597190976"/>
        <c:scaling>
          <c:orientation val="minMax"/>
        </c:scaling>
        <c:delete val="0"/>
        <c:axPos val="b"/>
        <c:majorGridlines/>
        <c:numFmt formatCode="General" sourceLinked="0"/>
        <c:majorTickMark val="none"/>
        <c:minorTickMark val="none"/>
        <c:tickLblPos val="nextTo"/>
        <c:crossAx val="1597193296"/>
        <c:crosses val="autoZero"/>
        <c:auto val="1"/>
        <c:lblAlgn val="ctr"/>
        <c:lblOffset val="100"/>
        <c:noMultiLvlLbl val="0"/>
      </c:catAx>
      <c:valAx>
        <c:axId val="1597193296"/>
        <c:scaling>
          <c:orientation val="minMax"/>
        </c:scaling>
        <c:delete val="1"/>
        <c:axPos val="l"/>
        <c:majorGridlines/>
        <c:numFmt formatCode="General" sourceLinked="1"/>
        <c:majorTickMark val="none"/>
        <c:minorTickMark val="none"/>
        <c:tickLblPos val="nextTo"/>
        <c:crossAx val="1597190976"/>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B535AEE0-0B1D-4C4C-BF46-D1796DE8A764}" type="presOf" srcId="{772A7CAF-F731-154C-9D08-04404389A7FA}" destId="{833E1A4D-C856-494C-9310-79D28A7B3343}" srcOrd="0" destOrd="0" presId="urn:microsoft.com/office/officeart/2005/8/layout/hProcess4"/>
    <dgm:cxn modelId="{C6CB498E-0D8D-D642-B25A-4094019FF0FE}"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E23CA7E9-EF31-DD4F-9B09-6A21DD66F190}" type="presOf" srcId="{B62CC6D2-B98E-B54F-BB66-3C8F5723C55B}" destId="{76846BB1-C877-DA42-B78C-85598899D6F0}"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414C1986-830F-5446-82B3-EE62649D8338}" type="presOf" srcId="{543FA186-8297-E14F-921E-FC450F990E3D}" destId="{21272368-4EBF-7B4A-9965-9A6EF6E6DE86}" srcOrd="1"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0CE92699-EE7B-D341-8CF5-5481944A47C9}" type="presOf" srcId="{038EB10A-644E-DB4E-8CAA-4709A510BA58}" destId="{E2FCA4C5-F968-4F4A-8BC1-914B6C4B6964}" srcOrd="1" destOrd="1" presId="urn:microsoft.com/office/officeart/2005/8/layout/hProcess4"/>
    <dgm:cxn modelId="{0B720F07-1FF7-D54B-82F2-9A49C9D94FB5}" type="presOf" srcId="{E4A99842-9B9B-2B46-8485-FCBF0F41250F}" destId="{36141795-4C13-D945-B456-B45C0C6D7F95}" srcOrd="0" destOrd="1" presId="urn:microsoft.com/office/officeart/2005/8/layout/hProcess4"/>
    <dgm:cxn modelId="{DDB4FDA9-EE5A-F74A-BB27-E31C311661AA}" type="presOf" srcId="{F49B7C8A-B6E9-0C41-986A-7E2BBFCE2626}" destId="{5E1494A8-77FB-CC45-AD26-121A0E33EB57}" srcOrd="0" destOrd="0" presId="urn:microsoft.com/office/officeart/2005/8/layout/hProcess4"/>
    <dgm:cxn modelId="{C33C706C-4FA8-1E44-B2DC-5C9DE9BC3A6D}" type="presOf" srcId="{543FA186-8297-E14F-921E-FC450F990E3D}" destId="{5E1494A8-77FB-CC45-AD26-121A0E33EB57}" srcOrd="0" destOrd="1"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72CA298-C6B0-4C45-A5A0-9724E4C46E38}" srcId="{535F9186-0A73-224A-9E08-894391CF2688}" destId="{D4EF32F2-8E87-6C44-AAB5-D5ED89FE779A}" srcOrd="0" destOrd="0" parTransId="{FFEED653-F9CF-6746-A6CF-4D438FEAA0ED}" sibTransId="{71580C3D-FA6A-D940-B364-7244F39F8A6F}"/>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9D692EA-C2F2-F74D-BC7C-A94C318859E9}" type="presOf" srcId="{038EB10A-644E-DB4E-8CAA-4709A510BA58}" destId="{B8FC2CD0-006A-C14B-B8AD-A673FF9C5652}" srcOrd="0" destOrd="1"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A7DA1F6A-8DBA-1348-B747-393C2B47691D}"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EE64BC9-C8FC-A146-863D-06FAE4FF21A9}" srcId="{B62CC6D2-B98E-B54F-BB66-3C8F5723C55B}" destId="{F49B7C8A-B6E9-0C41-986A-7E2BBFCE2626}" srcOrd="0" destOrd="0" parTransId="{C60332B2-008D-FA45-BD91-DDC8B8AC5BEC}" sibTransId="{7C3ADDFE-F3E3-1B47-A608-9A4B4C543456}"/>
    <dgm:cxn modelId="{DE688043-17EB-BA47-AC88-89B61D28164F}" type="presOf" srcId="{535F9186-0A73-224A-9E08-894391CF2688}" destId="{16705910-5CF0-8C4C-9496-47680237E7FA}" srcOrd="0" destOrd="0" presId="urn:microsoft.com/office/officeart/2005/8/layout/hProcess4"/>
    <dgm:cxn modelId="{D6332105-C9C3-3841-9D2A-AB4A8BF84AB8}" type="presOf" srcId="{F49B7C8A-B6E9-0C41-986A-7E2BBFCE2626}" destId="{21272368-4EBF-7B4A-9965-9A6EF6E6DE86}"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531F7811-72B0-4C40-BEF5-45B84655D740}" type="presOf" srcId="{CDCF1663-307D-0547-98CD-B8C3B9F1B8D4}" destId="{B4D2EF6E-4EBE-AF40-9923-764B9DA51EAC}" srcOrd="0" destOrd="0" presId="urn:microsoft.com/office/officeart/2005/8/layout/hProcess4"/>
    <dgm:cxn modelId="{55130C2A-EA0C-2344-9A2C-351232FB065C}" type="presOf" srcId="{61377071-7ED6-E34A-98C6-091717535A26}" destId="{5886DE9C-0FE9-8645-B5F4-7A2FAC18D6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40C0AC72-3C31-3545-9A6A-B755089D2B8E}" type="presOf" srcId="{96702345-DFDA-1647-80B6-40E3058240A8}" destId="{198F176D-0288-3944-93DE-3C789EA55E35}" srcOrd="1" destOrd="1" presId="urn:microsoft.com/office/officeart/2005/8/layout/hProcess4"/>
    <dgm:cxn modelId="{22CC2BC4-7501-EC44-AB8D-D11CF3D546A1}" type="presOf" srcId="{96702345-DFDA-1647-80B6-40E3058240A8}" destId="{5886DE9C-0FE9-8645-B5F4-7A2FAC18D667}" srcOrd="0" destOrd="1"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40F3C8FB-E78B-6047-B95C-BF603D890F46}" type="presOf" srcId="{F49B7C8A-B6E9-0C41-986A-7E2BBFCE2626}" destId="{5E1494A8-77FB-CC45-AD26-121A0E33EB57}" srcOrd="0" destOrd="0" presId="urn:microsoft.com/office/officeart/2005/8/layout/hProcess4"/>
    <dgm:cxn modelId="{8C1BC70D-9159-5B45-9D46-1358598F859A}" type="presOf" srcId="{B6E981B7-8FE4-A341-8258-106DC22CD1CE}" destId="{80C8407A-3087-9F42-A7EC-F81A6FC9F406}" srcOrd="1"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1C9C4B66-D5D2-5A4A-A9E6-0A9C2AC7F7D0}" srcId="{F66F3F0A-1C15-E74A-9ED8-1C7F6C51F1E3}" destId="{A4AFF6F9-A417-A941-BFE3-ADE813910EFB}" srcOrd="2" destOrd="0" parTransId="{5BEC0F89-EAFA-2F44-9A41-7BDA98F6495D}" sibTransId="{DD36B169-AE56-0B4E-ABDB-E9EF6B07EF10}"/>
    <dgm:cxn modelId="{B8B5CF00-FF2F-824C-A014-D10806BE0D8D}" type="presOf" srcId="{A4AFF6F9-A417-A941-BFE3-ADE813910EFB}" destId="{37E7FABF-9336-9C40-96DB-B62B61DD4613}"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03F56BC3-3EDB-C241-9FA4-8C89733EECE1}"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6F063B81-EF71-2B4E-BEA6-1FA3DA378FDB}" srcId="{535F9186-0A73-224A-9E08-894391CF2688}" destId="{E6DAD305-0731-B943-92E1-3D0410340B9F}" srcOrd="0" destOrd="0" parTransId="{EC2AB421-1510-334B-BE5A-F9B2D849E4EF}" sibTransId="{829683BA-E249-5240-9593-141622013220}"/>
    <dgm:cxn modelId="{0AB35632-EEE3-A244-99B8-00CDCA1A3800}" type="presOf" srcId="{F66F3F0A-1C15-E74A-9ED8-1C7F6C51F1E3}" destId="{6449CC79-290B-2C4C-8CA9-111520A902CC}"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F74302C8-920C-BD43-90AE-C220DDC870C9}" type="presOf" srcId="{772A7CAF-F731-154C-9D08-04404389A7FA}" destId="{833E1A4D-C856-494C-9310-79D28A7B3343}" srcOrd="0" destOrd="0" presId="urn:microsoft.com/office/officeart/2005/8/layout/hProcess4"/>
    <dgm:cxn modelId="{B28B8085-0318-0C46-8E69-A7B9EF6A67A7}" type="presOf" srcId="{038EB10A-644E-DB4E-8CAA-4709A510BA58}" destId="{B0DDEC13-ACE4-4742-AF15-9777191C54CE}" srcOrd="0" destOrd="1"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B05F27A5-51D0-8849-A6CD-F6A4506A7C06}" type="presOf" srcId="{038EB10A-644E-DB4E-8CAA-4709A510BA58}" destId="{C57FC684-C526-084E-899D-267C4BEFD848}"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5B9DFFC-8EA1-5C41-A7FC-A75D8D89DE0F}" type="presOf" srcId="{B6E981B7-8FE4-A341-8258-106DC22CD1CE}" destId="{36141795-4C13-D945-B456-B45C0C6D7F95}" srcOrd="0"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21EC2A29-A649-C341-8666-8EE03ADCD3F7}"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29638699-5F26-A144-9BE8-0DB14B482E01}" type="presOf" srcId="{F49B7C8A-B6E9-0C41-986A-7E2BBFCE2626}" destId="{21272368-4EBF-7B4A-9965-9A6EF6E6DE86}" srcOrd="1"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A46E8D-4719-7A43-8E0C-627E121A2BB8}" type="presOf" srcId="{543FA186-8297-E14F-921E-FC450F990E3D}" destId="{5E1494A8-77FB-CC45-AD26-121A0E33EB57}" srcOrd="0" destOrd="1"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78A254D8-E6BE-FE4A-98A5-0541A66B8CE7}" type="presOf" srcId="{F49B7C8A-B6E9-0C41-986A-7E2BBFCE2626}" destId="{5E1494A8-77FB-CC45-AD26-121A0E33EB57}" srcOrd="0" destOrd="0"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A1CB90BD-F6AA-C74E-82F4-417C21DD8607}" type="presOf" srcId="{5409A5A3-5DD3-8746-8672-D50EA6887A73}" destId="{C34A02AC-E43B-E64A-98B7-D7F0F68A5B18}"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A6C35CD8-6981-FE42-B134-CBE13CD8A34D}" type="presOf" srcId="{96702345-DFDA-1647-80B6-40E3058240A8}" destId="{198F176D-0288-3944-93DE-3C789EA55E35}" srcOrd="1" destOrd="1" presId="urn:microsoft.com/office/officeart/2005/8/layout/hProcess4"/>
    <dgm:cxn modelId="{71495632-11F7-9B4D-B178-C5F609DC941E}" type="presOf" srcId="{DD36B169-AE56-0B4E-ABDB-E9EF6B07EF10}" destId="{07E37B07-0AE0-8C49-8179-53C97508ED67}" srcOrd="0" destOrd="0"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6C803129-3066-3547-9688-7DDE8083B3B0}" type="presOf" srcId="{61377071-7ED6-E34A-98C6-091717535A26}" destId="{198F176D-0288-3944-93DE-3C789EA55E35}" srcOrd="1"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DF2596BA-B585-794A-BABB-290CA7E1FB21}" type="presOf" srcId="{B62CC6D2-B98E-B54F-BB66-3C8F5723C55B}" destId="{76846BB1-C877-DA42-B78C-85598899D6F0}" srcOrd="0" destOrd="0" presId="urn:microsoft.com/office/officeart/2005/8/layout/hProcess4"/>
    <dgm:cxn modelId="{BD900F52-6A8C-584B-BD1D-9F85A91A93F3}" type="presOf" srcId="{543FA186-8297-E14F-921E-FC450F990E3D}" destId="{21272368-4EBF-7B4A-9965-9A6EF6E6DE86}" srcOrd="1"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BBA32768-4F1F-114D-A07C-98925F245A0C}"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5905D056-1A88-184A-8E19-E74C3C1DF6ED}" type="presOf" srcId="{0844B4D1-CA7F-174A-BDCD-E27A09268ECD}" destId="{54263D70-AF5F-4F48-A0C6-145BE4674821}" srcOrd="1" destOrd="1" presId="urn:microsoft.com/office/officeart/2005/8/layout/hProcess4"/>
    <dgm:cxn modelId="{24ABECCF-1050-9B46-9FDE-1A346E971691}" type="presOf" srcId="{038EB10A-644E-DB4E-8CAA-4709A510BA58}" destId="{B0DDEC13-ACE4-4742-AF15-9777191C54CE}"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30B6EB7-3863-344B-86D2-848A4988A271}" type="presOf" srcId="{86EF93F1-022E-7B4B-991F-7530BF2240D4}" destId="{54263D70-AF5F-4F48-A0C6-145BE4674821}" srcOrd="1"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E3CD1093-8575-884C-8490-3C384D65DD80}"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E1CC3AF1-5F2B-E94F-AE87-E42316FDA354}" type="presOf" srcId="{96702345-DFDA-1647-80B6-40E3058240A8}" destId="{5886DE9C-0FE9-8645-B5F4-7A2FAC18D667}" srcOrd="0"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73B8812D-2B94-B246-8D88-8B97EB27D8FE}" type="presOf" srcId="{A4AFF6F9-A417-A941-BFE3-ADE813910EFB}" destId="{37E7FABF-9336-9C40-96DB-B62B61DD4613}"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7320A86B-CE0A-A84F-ACE2-69A8EEC9F889}" type="presOf" srcId="{038EB10A-644E-DB4E-8CAA-4709A510BA58}" destId="{C57FC684-C526-084E-899D-267C4BEFD848}" srcOrd="1" destOrd="0" presId="urn:microsoft.com/office/officeart/2005/8/layout/hProcess4"/>
    <dgm:cxn modelId="{AC3B9637-D276-A842-843D-8CDCFC185A97}" type="presOf" srcId="{B6E981B7-8FE4-A341-8258-106DC22CD1CE}" destId="{36141795-4C13-D945-B456-B45C0C6D7F95}" srcOrd="0" destOrd="0" presId="urn:microsoft.com/office/officeart/2005/8/layout/hProcess4"/>
    <dgm:cxn modelId="{40192B34-41D8-0A48-B36A-045D954204AF}" type="presOf" srcId="{86EF93F1-022E-7B4B-991F-7530BF2240D4}" destId="{EC4E25C6-C3D7-4B4B-8BC5-92A960D631E0}"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8C9CD05D-4499-1D40-85A5-82EBFC5C8F34}" type="presOf" srcId="{275BFCF4-E366-6B4B-95D9-209532FA77C3}" destId="{C57FC684-C526-084E-899D-267C4BEFD848}" srcOrd="1" destOrd="1"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dirty="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31</a:t>
            </a:fld>
            <a:endParaRPr lang="en-US" dirty="0"/>
          </a:p>
        </p:txBody>
      </p:sp>
    </p:spTree>
    <p:extLst>
      <p:ext uri="{BB962C8B-B14F-4D97-AF65-F5344CB8AC3E}">
        <p14:creationId xmlns:p14="http://schemas.microsoft.com/office/powerpoint/2010/main" val="1221878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33</a:t>
            </a:fld>
            <a:endParaRPr lang="en-US" dirty="0"/>
          </a:p>
        </p:txBody>
      </p:sp>
    </p:spTree>
    <p:extLst>
      <p:ext uri="{BB962C8B-B14F-4D97-AF65-F5344CB8AC3E}">
        <p14:creationId xmlns:p14="http://schemas.microsoft.com/office/powerpoint/2010/main" val="40416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29504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1/16/17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6DD113D-3592-4B97-B1A0-26D12D5C2055}" type="datetime1">
              <a:rPr lang="en-US" smtClean="0"/>
              <a:pPr/>
              <a:t>1/16/17</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23F2AF1E-9216-4056-9DA0-3E58C0837E5A}" type="slidenum">
              <a:rPr lang="en-US" smtClean="0"/>
              <a:pPr/>
              <a:t>‹#›</a:t>
            </a:fld>
            <a:endParaRPr lang="en-US" dirty="0"/>
          </a:p>
        </p:txBody>
      </p:sp>
    </p:spTree>
    <p:extLst>
      <p:ext uri="{BB962C8B-B14F-4D97-AF65-F5344CB8AC3E}">
        <p14:creationId xmlns:p14="http://schemas.microsoft.com/office/powerpoint/2010/main" val="173872536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1/16/17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1/16/17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jpg"/><Relationship Id="rId6" Type="http://schemas.openxmlformats.org/officeDocument/2006/relationships/image" Target="../media/image26.png"/><Relationship Id="rId7" Type="http://schemas.openxmlformats.org/officeDocument/2006/relationships/image" Target="../media/image27.jpg"/><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2015</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Nikola’s </a:t>
            </a:r>
            <a:r>
              <a:rPr lang="en-US" smtClean="0"/>
              <a:t>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3" name="Content Placeholder 2"/>
          <p:cNvSpPr>
            <a:spLocks noGrp="1"/>
          </p:cNvSpPr>
          <p:nvPr>
            <p:ph idx="1"/>
          </p:nvPr>
        </p:nvSpPr>
        <p:spPr/>
        <p:txBody>
          <a:bodyPr/>
          <a:lstStyle/>
          <a:p>
            <a:r>
              <a:rPr lang="en-US" dirty="0" smtClean="0"/>
              <a:t>Fill out the same form as the students and email me and I can put one in for you.</a:t>
            </a:r>
            <a:endParaRPr lang="en-US" dirty="0"/>
          </a:p>
        </p:txBody>
      </p:sp>
    </p:spTree>
    <p:extLst>
      <p:ext uri="{BB962C8B-B14F-4D97-AF65-F5344CB8AC3E}">
        <p14:creationId xmlns:p14="http://schemas.microsoft.com/office/powerpoint/2010/main" val="192427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90740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p>
          <a:p>
            <a:pPr marL="0" indent="0">
              <a:buNone/>
            </a:pPr>
            <a:r>
              <a:rPr lang="en-US" dirty="0" smtClean="0"/>
              <a:t>Jen </a:t>
            </a:r>
            <a:r>
              <a:rPr lang="en-US" dirty="0" err="1" smtClean="0"/>
              <a:t>Mankoff</a:t>
            </a:r>
            <a:endParaRPr lang="en-US" dirty="0" smtClean="0"/>
          </a:p>
          <a:p>
            <a:pPr marL="0" indent="0">
              <a:buNone/>
            </a:pPr>
            <a:r>
              <a:rPr lang="en-US" dirty="0" smtClean="0"/>
              <a:t>Nikola </a:t>
            </a:r>
            <a:r>
              <a:rPr lang="en-US" dirty="0" err="1" smtClean="0"/>
              <a:t>Banovic</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335986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2004</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a:t>Addressing critical social problems</a:t>
            </a:r>
          </a:p>
          <a:p>
            <a:pPr lvl="1">
              <a:spcBef>
                <a:spcPct val="20000"/>
              </a:spcBef>
              <a:buClr>
                <a:srgbClr val="990000"/>
              </a:buClr>
            </a:pPr>
            <a:r>
              <a:rPr lang="en-US" dirty="0"/>
              <a:t>Housing – Predicting utilities</a:t>
            </a:r>
          </a:p>
          <a:p>
            <a:pPr lvl="1">
              <a:spcBef>
                <a:spcPct val="20000"/>
              </a:spcBef>
              <a:buClr>
                <a:srgbClr val="990000"/>
              </a:buClr>
            </a:pPr>
            <a:r>
              <a:rPr lang="en-US" dirty="0"/>
              <a:t>Sustainability &amp; Citizen Science – Qualitative data collection &amp; analysis</a:t>
            </a:r>
          </a:p>
          <a:p>
            <a:pPr lvl="1">
              <a:spcBef>
                <a:spcPct val="20000"/>
              </a:spcBef>
              <a:buClr>
                <a:srgbClr val="990000"/>
              </a:buClr>
            </a:pPr>
            <a:r>
              <a:rPr lang="en-US" dirty="0"/>
              <a:t>Online tools for supporting health information seekers</a:t>
            </a:r>
          </a:p>
          <a:p>
            <a:pPr>
              <a:spcBef>
                <a:spcPct val="20000"/>
              </a:spcBef>
              <a:buClr>
                <a:srgbClr val="990000"/>
              </a:buClr>
            </a:pPr>
            <a:r>
              <a:rPr lang="en-US" dirty="0"/>
              <a:t>Creating accessible new mobile, desktop, and web technologies</a:t>
            </a:r>
          </a:p>
          <a:p>
            <a:pPr>
              <a:spcBef>
                <a:spcPct val="20000"/>
              </a:spcBef>
              <a:buClr>
                <a:srgbClr val="990000"/>
              </a:buClr>
            </a:pPr>
            <a:r>
              <a:rPr lang="en-US" dirty="0"/>
              <a:t>Developing enabling tools and </a:t>
            </a:r>
            <a:r>
              <a:rPr lang="en-US" dirty="0" smtClean="0"/>
              <a:t>processes</a:t>
            </a:r>
          </a:p>
          <a:p>
            <a:pPr>
              <a:spcBef>
                <a:spcPct val="20000"/>
              </a:spcBef>
              <a:buClr>
                <a:srgbClr val="990000"/>
              </a:buClr>
            </a:pPr>
            <a:r>
              <a:rPr lang="en-US" dirty="0" smtClean="0"/>
              <a:t>Fabrication &amp; Applied Machine Learning</a:t>
            </a: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a:t>Computer Science Perspectives in HCI</a:t>
            </a:r>
          </a:p>
          <a:p>
            <a:pPr>
              <a:spcBef>
                <a:spcPct val="20000"/>
              </a:spcBef>
              <a:buClr>
                <a:srgbClr val="990000"/>
              </a:buClr>
            </a:pPr>
            <a:r>
              <a:rPr lang="en-US" dirty="0"/>
              <a:t>Process and Theory</a:t>
            </a:r>
          </a:p>
          <a:p>
            <a:pPr>
              <a:spcBef>
                <a:spcPct val="20000"/>
              </a:spcBef>
              <a:buClr>
                <a:srgbClr val="990000"/>
              </a:buClr>
            </a:pPr>
            <a:r>
              <a:rPr lang="en-US" dirty="0"/>
              <a:t>Assistive Technology</a:t>
            </a:r>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a:t>Ph.D., Computer Science, Georgia Institute of Technology, 2001</a:t>
            </a:r>
          </a:p>
          <a:p>
            <a:pPr>
              <a:spcBef>
                <a:spcPct val="20000"/>
              </a:spcBef>
              <a:buClr>
                <a:srgbClr val="990000"/>
              </a:buClr>
            </a:pPr>
            <a:r>
              <a:rPr lang="en-US" dirty="0"/>
              <a:t>B.A., Computer Science, Oberlin College, 1995</a:t>
            </a:r>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119063" eaLnBrk="0" hangingPunct="0"/>
            <a:r>
              <a:rPr lang="it-IT" sz="3200" b="1" dirty="0" err="1" smtClean="0">
                <a:solidFill>
                  <a:schemeClr val="bg1"/>
                </a:solidFill>
                <a:latin typeface="Arial Narrow" charset="0"/>
              </a:rPr>
              <a:t>Jen</a:t>
            </a:r>
            <a:r>
              <a:rPr lang="it-IT" sz="3200" b="1" dirty="0" smtClean="0">
                <a:solidFill>
                  <a:schemeClr val="bg1"/>
                </a:solidFill>
                <a:latin typeface="Arial Narrow" charset="0"/>
              </a:rPr>
              <a:t> </a:t>
            </a:r>
            <a:r>
              <a:rPr lang="it-IT" sz="3200" b="1" dirty="0" err="1" smtClean="0">
                <a:solidFill>
                  <a:schemeClr val="bg1"/>
                </a:solidFill>
                <a:latin typeface="Arial Narrow" charset="0"/>
              </a:rPr>
              <a:t>Mankoff</a:t>
            </a:r>
            <a:endParaRPr lang="en-US" sz="3200" b="1" dirty="0">
              <a:solidFill>
                <a:schemeClr val="bg1"/>
              </a:solidFill>
              <a:latin typeface="Arial Narrow" charset="0"/>
            </a:endParaRPr>
          </a:p>
        </p:txBody>
      </p:sp>
      <p:pic>
        <p:nvPicPr>
          <p:cNvPr id="16395" name="Picture 22" descr="fig1-led.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114800"/>
            <a:ext cx="1404938" cy="13382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6" name="Rectangle 7"/>
          <p:cNvSpPr>
            <a:spLocks noChangeArrowheads="1"/>
          </p:cNvSpPr>
          <p:nvPr/>
        </p:nvSpPr>
        <p:spPr bwMode="auto">
          <a:xfrm>
            <a:off x="3275013" y="4521201"/>
            <a:ext cx="5411787"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endParaRPr lang="en-US" dirty="0"/>
          </a:p>
          <a:p>
            <a:pPr>
              <a:spcBef>
                <a:spcPct val="20000"/>
              </a:spcBef>
              <a:buClr>
                <a:srgbClr val="990000"/>
              </a:buClr>
            </a:pPr>
            <a:r>
              <a:rPr lang="en-US" dirty="0" smtClean="0"/>
              <a:t>Data Pipeline</a:t>
            </a:r>
            <a:endParaRPr lang="en-US" dirty="0"/>
          </a:p>
          <a:p>
            <a:pPr>
              <a:spcBef>
                <a:spcPct val="20000"/>
              </a:spcBef>
              <a:buClr>
                <a:srgbClr val="990000"/>
              </a:buClr>
            </a:pPr>
            <a:r>
              <a:rPr lang="en-US" dirty="0"/>
              <a:t>Software Structures for UI</a:t>
            </a:r>
          </a:p>
        </p:txBody>
      </p:sp>
      <p:pic>
        <p:nvPicPr>
          <p:cNvPr id="14" name="Picture 13" descr="project_taskbar_01"/>
          <p:cNvPicPr/>
          <p:nvPr/>
        </p:nvPicPr>
        <p:blipFill>
          <a:blip r:embed="rId4">
            <a:extLst>
              <a:ext uri="{28A0092B-C50C-407E-A947-70E740481C1C}">
                <a14:useLocalDpi xmlns:a14="http://schemas.microsoft.com/office/drawing/2010/main" val="0"/>
              </a:ext>
            </a:extLst>
          </a:blip>
          <a:srcRect t="22813" b="11874"/>
          <a:stretch>
            <a:fillRect/>
          </a:stretch>
        </p:blipFill>
        <p:spPr bwMode="auto">
          <a:xfrm>
            <a:off x="7010400" y="3962400"/>
            <a:ext cx="1752600" cy="1143000"/>
          </a:xfrm>
          <a:prstGeom prst="rect">
            <a:avLst/>
          </a:prstGeom>
          <a:ln>
            <a:noFill/>
          </a:ln>
          <a:effectLst>
            <a:outerShdw blurRad="292100" dist="139700" dir="2700000" algn="tl" rotWithShape="0">
              <a:srgbClr val="333333">
                <a:alpha val="65000"/>
              </a:srgbClr>
            </a:outerShdw>
          </a:effectLst>
        </p:spPr>
      </p:pic>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7726077" y="1981200"/>
            <a:ext cx="1238250" cy="2202180"/>
          </a:xfrm>
          <a:prstGeom prst="rect">
            <a:avLst/>
          </a:prstGeom>
          <a:ln>
            <a:noFill/>
          </a:ln>
          <a:effectLst>
            <a:outerShdw blurRad="292100" dist="139700" dir="2700000" algn="tl" rotWithShape="0">
              <a:srgbClr val="333333">
                <a:alpha val="65000"/>
              </a:srgbClr>
            </a:outerShdw>
          </a:effectLst>
        </p:spPr>
      </p:pic>
      <p:pic>
        <p:nvPicPr>
          <p:cNvPr id="22" name="Picture 21" descr="This image is of the parts to a prototype cello bow holding prosthetic arm. It is labeled with four parts.&#10;A: the gauntlet with lego-like interface for testing positions.&#10;B: the lock that attches to the prosthetic arm at the end of the wrist.&#10;C: the key that attaches to the cello bow holder.&#10;D: the cello bow holder. Laid flat and disconnected from the device to show the cello bow and the lego-like attachment interface used for prototyping. " title="Prototype Cello Bow Prosthetic"/>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1219200"/>
            <a:ext cx="3062605" cy="871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720801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Jen</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3615</a:t>
            </a:r>
          </a:p>
          <a:p>
            <a:pPr marL="0" indent="0">
              <a:buNone/>
            </a:pPr>
            <a:r>
              <a:rPr lang="en-US" dirty="0" smtClean="0"/>
              <a:t>Office Hours: 10:30 Thursdays</a:t>
            </a:r>
          </a:p>
          <a:p>
            <a:pPr marL="0" indent="0">
              <a:buNone/>
            </a:pPr>
            <a:r>
              <a:rPr lang="en-US" dirty="0" smtClean="0"/>
              <a:t>                      10am Fridays</a:t>
            </a:r>
          </a:p>
          <a:p>
            <a:pPr marL="0" indent="0">
              <a:buNone/>
            </a:pP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jmankoff@cs.cmu.edu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1050095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2012</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smtClean="0"/>
              <a:t>Human Data Driven Interfaces</a:t>
            </a:r>
          </a:p>
          <a:p>
            <a:pPr>
              <a:spcBef>
                <a:spcPct val="20000"/>
              </a:spcBef>
              <a:buClr>
                <a:srgbClr val="990000"/>
              </a:buClr>
            </a:pPr>
            <a:r>
              <a:rPr lang="en-US" dirty="0" smtClean="0"/>
              <a:t>Modeling Human Behavior</a:t>
            </a:r>
          </a:p>
          <a:p>
            <a:pPr>
              <a:spcBef>
                <a:spcPct val="20000"/>
              </a:spcBef>
              <a:buClr>
                <a:srgbClr val="990000"/>
              </a:buClr>
            </a:pPr>
            <a:r>
              <a:rPr lang="en-US" dirty="0" smtClean="0"/>
              <a:t>	Models of Routine Behavior</a:t>
            </a:r>
          </a:p>
          <a:p>
            <a:pPr>
              <a:spcBef>
                <a:spcPct val="20000"/>
              </a:spcBef>
              <a:buClr>
                <a:srgbClr val="990000"/>
              </a:buClr>
            </a:pPr>
            <a:r>
              <a:rPr lang="en-US" dirty="0" smtClean="0"/>
              <a:t>	Low-level Interaction Models (pointing, text-entry)</a:t>
            </a:r>
          </a:p>
          <a:p>
            <a:pPr>
              <a:spcBef>
                <a:spcPct val="20000"/>
              </a:spcBef>
              <a:buClr>
                <a:srgbClr val="990000"/>
              </a:buClr>
            </a:pPr>
            <a:r>
              <a:rPr lang="en-US" dirty="0" smtClean="0"/>
              <a:t>Assistive Technologies (for people who are visually impaired)</a:t>
            </a:r>
          </a:p>
          <a:p>
            <a:pPr>
              <a:spcBef>
                <a:spcPct val="20000"/>
              </a:spcBef>
              <a:buClr>
                <a:srgbClr val="990000"/>
              </a:buClr>
            </a:pPr>
            <a:endParaRPr lang="en-US" dirty="0" smtClean="0"/>
          </a:p>
          <a:p>
            <a:pPr>
              <a:spcBef>
                <a:spcPct val="20000"/>
              </a:spcBef>
              <a:buClr>
                <a:srgbClr val="990000"/>
              </a:buClr>
            </a:pP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endParaRPr lang="en-US" dirty="0"/>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smtClean="0"/>
              <a:t>M.S., </a:t>
            </a:r>
            <a:r>
              <a:rPr lang="en-US" dirty="0"/>
              <a:t>Computer Science, </a:t>
            </a:r>
            <a:r>
              <a:rPr lang="en-US" dirty="0" smtClean="0"/>
              <a:t>University of Toronto, 2012</a:t>
            </a:r>
            <a:endParaRPr lang="en-US" dirty="0"/>
          </a:p>
          <a:p>
            <a:pPr>
              <a:spcBef>
                <a:spcPct val="20000"/>
              </a:spcBef>
              <a:buClr>
                <a:srgbClr val="990000"/>
              </a:buClr>
            </a:pPr>
            <a:r>
              <a:rPr lang="en-US" dirty="0" smtClean="0"/>
              <a:t>B.S., </a:t>
            </a:r>
            <a:r>
              <a:rPr lang="en-US" dirty="0"/>
              <a:t>Computer Science, </a:t>
            </a:r>
            <a:r>
              <a:rPr lang="en-US" dirty="0" smtClean="0"/>
              <a:t>University of Toronto, 2010</a:t>
            </a:r>
            <a:endParaRPr lang="en-US" dirty="0"/>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119063" eaLnBrk="0" hangingPunct="0"/>
            <a:r>
              <a:rPr lang="it-IT" sz="3200" b="1" dirty="0" smtClean="0">
                <a:solidFill>
                  <a:schemeClr val="bg1"/>
                </a:solidFill>
                <a:latin typeface="Arial Narrow" charset="0"/>
              </a:rPr>
              <a:t>Nikola Banovic</a:t>
            </a:r>
            <a:endParaRPr lang="en-US" sz="3200" b="1" dirty="0">
              <a:solidFill>
                <a:schemeClr val="bg1"/>
              </a:solidFill>
              <a:latin typeface="Arial Narrow" charset="0"/>
            </a:endParaRPr>
          </a:p>
        </p:txBody>
      </p:sp>
      <p:sp>
        <p:nvSpPr>
          <p:cNvPr id="16396" name="Rectangle 7"/>
          <p:cNvSpPr>
            <a:spLocks noChangeArrowheads="1"/>
          </p:cNvSpPr>
          <p:nvPr/>
        </p:nvSpPr>
        <p:spPr bwMode="auto">
          <a:xfrm>
            <a:off x="948267" y="4478338"/>
            <a:ext cx="5411787"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smtClean="0"/>
              <a:t>UCRE (TA)</a:t>
            </a:r>
          </a:p>
          <a:p>
            <a:pPr>
              <a:spcBef>
                <a:spcPct val="20000"/>
              </a:spcBef>
              <a:buClr>
                <a:srgbClr val="990000"/>
              </a:buClr>
            </a:pPr>
            <a:r>
              <a:rPr lang="en-US" dirty="0"/>
              <a:t>Software Structures for </a:t>
            </a:r>
            <a:r>
              <a:rPr lang="en-US" dirty="0" smtClean="0"/>
              <a:t>UI (TA)</a:t>
            </a:r>
            <a:endParaRPr lang="en-US" dirty="0"/>
          </a:p>
          <a:p>
            <a:pPr>
              <a:spcBef>
                <a:spcPct val="20000"/>
              </a:spcBef>
              <a:buClr>
                <a:srgbClr val="990000"/>
              </a:buClr>
            </a:pPr>
            <a:r>
              <a:rPr lang="en-US" dirty="0" smtClean="0"/>
              <a:t>Data Pipeline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730" y="4093677"/>
            <a:ext cx="1588008" cy="10546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116" y="1041783"/>
            <a:ext cx="2617622" cy="17373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6938" y="5348351"/>
            <a:ext cx="1828800" cy="122224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630" y="2979210"/>
            <a:ext cx="1377108" cy="9144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1054" y="1300863"/>
            <a:ext cx="1828800" cy="1219200"/>
          </a:xfrm>
          <a:prstGeom prst="rect">
            <a:avLst/>
          </a:prstGeom>
        </p:spPr>
      </p:pic>
    </p:spTree>
    <p:extLst>
      <p:ext uri="{BB962C8B-B14F-4D97-AF65-F5344CB8AC3E}">
        <p14:creationId xmlns:p14="http://schemas.microsoft.com/office/powerpoint/2010/main" val="207058824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t>
            </a:r>
            <a:r>
              <a:rPr lang="en-US" dirty="0" err="1" smtClean="0"/>
              <a:t>NIkola</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2502c</a:t>
            </a:r>
          </a:p>
          <a:p>
            <a:pPr marL="0" indent="0">
              <a:buNone/>
            </a:pPr>
            <a:r>
              <a:rPr lang="en-US" dirty="0" smtClean="0"/>
              <a:t>Office Hours: 2:30PM Tuesdays &amp;                      				  </a:t>
            </a:r>
            <a:r>
              <a:rPr lang="en-US" dirty="0"/>
              <a:t>Wednesdays</a:t>
            </a:r>
          </a:p>
          <a:p>
            <a:pPr marL="0" indent="0">
              <a:buNone/>
            </a:pPr>
            <a:r>
              <a:rPr lang="en-US" dirty="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err="1" smtClean="0"/>
              <a:t>nbanovic@cs.cmu.edu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21175133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 Jen &amp; Nikola</a:t>
            </a:r>
          </a:p>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3807441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r>
              <a:rPr lang="en-US" dirty="0"/>
              <a:t>: Jen &amp; Nikola</a:t>
            </a:r>
            <a:r>
              <a:rPr lang="en-US" dirty="0" smtClean="0"/>
              <a:t/>
            </a:r>
            <a:br>
              <a:rPr lang="en-US" dirty="0" smtClean="0"/>
            </a:br>
            <a:r>
              <a:rPr lang="en-US" dirty="0" smtClean="0"/>
              <a:t>Class Participation: No Phones or Laptops</a:t>
            </a:r>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3226619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in a week)</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31859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 (2 weeks)</a:t>
            </a:r>
            <a:endParaRPr lang="en-US" dirty="0"/>
          </a:p>
        </p:txBody>
      </p:sp>
      <p:sp>
        <p:nvSpPr>
          <p:cNvPr id="3" name="Content Placeholder 2"/>
          <p:cNvSpPr>
            <a:spLocks noGrp="1"/>
          </p:cNvSpPr>
          <p:nvPr>
            <p:ph idx="1"/>
          </p:nvPr>
        </p:nvSpPr>
        <p:spPr/>
        <p:txBody>
          <a:bodyPr/>
          <a:lstStyle/>
          <a:p>
            <a:pPr marL="0" indent="0">
              <a:buNone/>
            </a:pPr>
            <a:r>
              <a:rPr lang="en-US" dirty="0" smtClean="0"/>
              <a:t>Make an interactive website</a:t>
            </a:r>
            <a:endParaRPr lang="en-US" dirty="0"/>
          </a:p>
          <a:p>
            <a:pPr marL="0" indent="0">
              <a:buNone/>
            </a:pPr>
            <a:r>
              <a:rPr lang="en-US" i="1" dirty="0"/>
              <a:t>Conducting exploratory data </a:t>
            </a:r>
            <a:r>
              <a:rPr lang="en-US" i="1" dirty="0" smtClean="0"/>
              <a:t>analysis</a:t>
            </a:r>
          </a:p>
          <a:p>
            <a:pPr marL="0" indent="0">
              <a:buNone/>
            </a:pPr>
            <a:r>
              <a:rPr lang="en-US" dirty="0" smtClean="0"/>
              <a:t>Emphasis on data quality</a:t>
            </a:r>
          </a:p>
          <a:p>
            <a:pPr marL="0" indent="0">
              <a:buNone/>
            </a:pPr>
            <a:r>
              <a:rPr lang="en-US" dirty="0" smtClean="0"/>
              <a:t>Skills: </a:t>
            </a:r>
            <a:r>
              <a:rPr lang="en-US" dirty="0" err="1" smtClean="0"/>
              <a:t>oauth</a:t>
            </a:r>
            <a:r>
              <a:rPr lang="en-US" dirty="0"/>
              <a:t>; </a:t>
            </a:r>
            <a:r>
              <a:rPr lang="en-US" dirty="0" smtClean="0"/>
              <a:t>ajax</a:t>
            </a:r>
          </a:p>
          <a:p>
            <a:pPr marL="0" indent="0">
              <a:buNone/>
            </a:pPr>
            <a:endParaRPr lang="en-US" dirty="0" smtClean="0"/>
          </a:p>
          <a:p>
            <a:pPr marL="0" indent="0">
              <a:buNone/>
            </a:pPr>
            <a:r>
              <a:rPr lang="en-US" dirty="0" smtClean="0"/>
              <a:t>Some examples from last year (but no ajax)</a:t>
            </a:r>
          </a:p>
          <a:p>
            <a:pPr marL="0" indent="0">
              <a:buNone/>
            </a:pPr>
            <a:r>
              <a:rPr lang="en-US" dirty="0"/>
              <a:t>http://</a:t>
            </a:r>
            <a:r>
              <a:rPr lang="en-US" dirty="0" err="1"/>
              <a:t>data.cmubi.org</a:t>
            </a:r>
            <a:r>
              <a:rPr lang="en-US" dirty="0"/>
              <a:t>/classroom-news/byte2exploreresults</a:t>
            </a:r>
          </a:p>
          <a:p>
            <a:pPr marL="0" indent="0">
              <a:buNone/>
            </a:pP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872957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analysis of data quality</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081" y="1847850"/>
            <a:ext cx="6001763" cy="4379913"/>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8" name="Rectangle 7"/>
          <p:cNvSpPr/>
          <p:nvPr/>
        </p:nvSpPr>
        <p:spPr>
          <a:xfrm>
            <a:off x="1143260" y="1201520"/>
            <a:ext cx="8000739" cy="369332"/>
          </a:xfrm>
          <a:prstGeom prst="rect">
            <a:avLst/>
          </a:prstGeom>
        </p:spPr>
        <p:txBody>
          <a:bodyPr wrap="square">
            <a:spAutoFit/>
          </a:bodyPr>
          <a:lstStyle/>
          <a:p>
            <a:r>
              <a:rPr lang="en-US"/>
              <a:t>http://tvmayirp-fusion-byte2.appspot.com/quality</a:t>
            </a:r>
          </a:p>
        </p:txBody>
      </p:sp>
    </p:spTree>
    <p:extLst>
      <p:ext uri="{BB962C8B-B14F-4D97-AF65-F5344CB8AC3E}">
        <p14:creationId xmlns:p14="http://schemas.microsoft.com/office/powerpoint/2010/main" val="125427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http://rahuang-byte-2.appspot.com/</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278795"/>
            <a:ext cx="7048500" cy="3518023"/>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1103262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of human trafficking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1932097"/>
            <a:ext cx="7048500" cy="4211418"/>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724182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exploration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25323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C144B-2939-9A49-B014-915EC3E81866}" type="datetime1">
              <a:rPr lang="en-US" smtClean="0"/>
              <a:pPr/>
              <a:t>1/16/17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pPr/>
              <a:t>43</a:t>
            </a:fld>
            <a:endParaRPr lang="en-US" dirty="0"/>
          </a:p>
        </p:txBody>
      </p:sp>
      <p:sp>
        <p:nvSpPr>
          <p:cNvPr id="5" name="Content Placeholder 4"/>
          <p:cNvSpPr>
            <a:spLocks noGrp="1"/>
          </p:cNvSpPr>
          <p:nvPr>
            <p:ph idx="14"/>
          </p:nvPr>
        </p:nvSpPr>
        <p:spPr>
          <a:xfrm>
            <a:off x="954131" y="4233333"/>
            <a:ext cx="7223616" cy="1993796"/>
          </a:xfrm>
        </p:spPr>
        <p:txBody>
          <a:bodyPr/>
          <a:lstStyle/>
          <a:p>
            <a:pPr marL="0" indent="0">
              <a:buNone/>
            </a:pPr>
            <a:r>
              <a:rPr lang="en-US" sz="2400" dirty="0" smtClean="0"/>
              <a:t>Lung Cancer Data by City</a:t>
            </a:r>
          </a:p>
          <a:p>
            <a:pPr marL="0" indent="0">
              <a:buNone/>
            </a:pPr>
            <a:r>
              <a:rPr lang="en-US" sz="2400" dirty="0"/>
              <a:t>http://</a:t>
            </a:r>
            <a:r>
              <a:rPr lang="en-US" sz="2400" dirty="0" err="1"/>
              <a:t>yimmy-explore.appspot.com</a:t>
            </a:r>
            <a:r>
              <a:rPr lang="en-US" sz="2400" dirty="0"/>
              <a:t>/</a:t>
            </a:r>
          </a:p>
        </p:txBody>
      </p:sp>
      <p:sp>
        <p:nvSpPr>
          <p:cNvPr id="7" name="Title 6"/>
          <p:cNvSpPr>
            <a:spLocks noGrp="1"/>
          </p:cNvSpPr>
          <p:nvPr>
            <p:ph type="title"/>
          </p:nvPr>
        </p:nvSpPr>
        <p:spPr/>
        <p:txBody>
          <a:bodyPr/>
          <a:lstStyle/>
          <a:p>
            <a:r>
              <a:rPr lang="en-US" dirty="0" smtClean="0"/>
              <a:t>Live Exploration</a:t>
            </a:r>
            <a:endParaRPr lang="en-US" dirty="0"/>
          </a:p>
        </p:txBody>
      </p:sp>
      <p:pic>
        <p:nvPicPr>
          <p:cNvPr id="8" name="Content Placeholder 6"/>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954131" y="2272184"/>
            <a:ext cx="6280441" cy="1647134"/>
          </a:xfrm>
        </p:spPr>
      </p:pic>
    </p:spTree>
    <p:extLst>
      <p:ext uri="{BB962C8B-B14F-4D97-AF65-F5344CB8AC3E}">
        <p14:creationId xmlns:p14="http://schemas.microsoft.com/office/powerpoint/2010/main" val="58422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 (2 weeks)</a:t>
            </a:r>
            <a:endParaRPr lang="en-US" dirty="0"/>
          </a:p>
        </p:txBody>
      </p:sp>
      <p:sp>
        <p:nvSpPr>
          <p:cNvPr id="3" name="Content Placeholder 2"/>
          <p:cNvSpPr>
            <a:spLocks noGrp="1"/>
          </p:cNvSpPr>
          <p:nvPr>
            <p:ph idx="1"/>
          </p:nvPr>
        </p:nvSpPr>
        <p:spPr/>
        <p:txBody>
          <a:bodyPr/>
          <a:lstStyle/>
          <a:p>
            <a:pPr marL="0" indent="0">
              <a:buNone/>
            </a:pPr>
            <a:r>
              <a:rPr lang="en-US" dirty="0" smtClean="0"/>
              <a:t>Your own data; custom visualization</a:t>
            </a:r>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9796"/>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Activities by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Interactive </a:t>
            </a:r>
            <a:r>
              <a:rPr lang="en-US" dirty="0" err="1" smtClean="0"/>
              <a:t>Viz</a:t>
            </a:r>
            <a:r>
              <a:rPr lang="en-US" dirty="0" smtClean="0"/>
              <a:t>: </a:t>
            </a:r>
            <a:br>
              <a:rPr lang="en-US" dirty="0" smtClean="0"/>
            </a:br>
            <a:r>
              <a:rPr lang="en-US" dirty="0" smtClean="0"/>
              <a:t>Mobility by Time and Day</a:t>
            </a:r>
            <a:endParaRPr lang="en-US" dirty="0"/>
          </a:p>
        </p:txBody>
      </p:sp>
      <p:sp>
        <p:nvSpPr>
          <p:cNvPr id="3" name="Content Placeholder 2"/>
          <p:cNvSpPr>
            <a:spLocks noGrp="1"/>
          </p:cNvSpPr>
          <p:nvPr>
            <p:ph idx="1"/>
          </p:nvPr>
        </p:nvSpPr>
        <p:spPr>
          <a:xfrm>
            <a:off x="1128943" y="1847153"/>
            <a:ext cx="7048804" cy="726714"/>
          </a:xfrm>
        </p:spPr>
        <p:txBody>
          <a:bodyPr/>
          <a:lstStyle/>
          <a:p>
            <a:r>
              <a:rPr lang="en-US"/>
              <a:t>http://</a:t>
            </a:r>
            <a:r>
              <a:rPr lang="en-US" dirty="0" err="1"/>
              <a:t>yimmy-mobile.appspot.com</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1643"/>
            <a:ext cx="9144000" cy="3291244"/>
          </a:xfrm>
          <a:prstGeom prst="rect">
            <a:avLst/>
          </a:prstGeom>
        </p:spPr>
      </p:pic>
    </p:spTree>
    <p:extLst>
      <p:ext uri="{BB962C8B-B14F-4D97-AF65-F5344CB8AC3E}">
        <p14:creationId xmlns:p14="http://schemas.microsoft.com/office/powerpoint/2010/main" val="2009499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Binning</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429713"/>
            <a:ext cx="7048500" cy="3216186"/>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
        <p:nvSpPr>
          <p:cNvPr id="8" name="Rectangle 7"/>
          <p:cNvSpPr/>
          <p:nvPr/>
        </p:nvSpPr>
        <p:spPr>
          <a:xfrm>
            <a:off x="1128713" y="1680325"/>
            <a:ext cx="4293996" cy="369332"/>
          </a:xfrm>
          <a:prstGeom prst="rect">
            <a:avLst/>
          </a:prstGeom>
        </p:spPr>
        <p:txBody>
          <a:bodyPr wrap="none">
            <a:spAutoFit/>
          </a:bodyPr>
          <a:lstStyle/>
          <a:p>
            <a:r>
              <a:rPr lang="en-US" dirty="0"/>
              <a:t>http://mark-where-and-</a:t>
            </a:r>
            <a:r>
              <a:rPr lang="en-US" dirty="0" err="1"/>
              <a:t>what.appspot.com</a:t>
            </a:r>
            <a:r>
              <a:rPr lang="en-US" dirty="0"/>
              <a:t>/</a:t>
            </a:r>
          </a:p>
        </p:txBody>
      </p:sp>
    </p:spTree>
    <p:extLst>
      <p:ext uri="{BB962C8B-B14F-4D97-AF65-F5344CB8AC3E}">
        <p14:creationId xmlns:p14="http://schemas.microsoft.com/office/powerpoint/2010/main" val="178444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36801" cy="990107"/>
          </a:xfrm>
        </p:spPr>
        <p:txBody>
          <a:bodyPr/>
          <a:lstStyle/>
          <a:p>
            <a:r>
              <a:rPr lang="en-US" dirty="0" smtClean="0"/>
              <a:t>Information Visualization Project </a:t>
            </a:r>
            <a:br>
              <a:rPr lang="en-US" dirty="0" smtClean="0"/>
            </a:br>
            <a:r>
              <a:rPr lang="en-US" dirty="0" smtClean="0"/>
              <a:t>(2.5 weeks)</a:t>
            </a:r>
            <a:endParaRPr lang="en-US" dirty="0"/>
          </a:p>
        </p:txBody>
      </p:sp>
      <p:sp>
        <p:nvSpPr>
          <p:cNvPr id="3" name="Content Placeholder 2"/>
          <p:cNvSpPr>
            <a:spLocks noGrp="1"/>
          </p:cNvSpPr>
          <p:nvPr>
            <p:ph idx="1"/>
          </p:nvPr>
        </p:nvSpPr>
        <p:spPr/>
        <p:txBody>
          <a:bodyPr/>
          <a:lstStyle/>
          <a:p>
            <a:pPr marL="0" indent="0">
              <a:buNone/>
            </a:pPr>
            <a:r>
              <a:rPr lang="en-US" dirty="0" smtClean="0"/>
              <a:t>Open ended project you define</a:t>
            </a:r>
          </a:p>
          <a:p>
            <a:pPr marL="0" indent="0">
              <a:buNone/>
            </a:pPr>
            <a:r>
              <a:rPr lang="en-US" dirty="0"/>
              <a:t>Develop a data visualization that tells a story about a data set of your choice</a:t>
            </a:r>
          </a:p>
          <a:p>
            <a:pPr marL="0" indent="0">
              <a:buNone/>
            </a:pPr>
            <a:r>
              <a:rPr lang="en-US" dirty="0" smtClean="0"/>
              <a:t>Iterative design of visualization</a:t>
            </a:r>
          </a:p>
          <a:p>
            <a:pPr marL="0" indent="0">
              <a:buNone/>
            </a:pPr>
            <a:r>
              <a:rPr lang="en-US" dirty="0" smtClean="0"/>
              <a:t>Group work allowed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344120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554281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 (Machine learning </a:t>
            </a:r>
            <a:br>
              <a:rPr lang="en-US" dirty="0" smtClean="0"/>
            </a:br>
            <a:r>
              <a:rPr lang="en-US" dirty="0" smtClean="0"/>
              <a:t>            with large data sets)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 weeks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Well defined practice task involving machine learning</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Integrate results into an interactive setting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8452927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Disease Prediction</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132" y="1601281"/>
            <a:ext cx="7048500" cy="1215450"/>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32" y="3258970"/>
            <a:ext cx="9144000" cy="3501957"/>
          </a:xfrm>
          <a:prstGeom prst="rect">
            <a:avLst/>
          </a:prstGeom>
        </p:spPr>
      </p:pic>
      <p:sp>
        <p:nvSpPr>
          <p:cNvPr id="9" name="Title 1"/>
          <p:cNvSpPr txBox="1">
            <a:spLocks/>
          </p:cNvSpPr>
          <p:nvPr/>
        </p:nvSpPr>
        <p:spPr>
          <a:xfrm>
            <a:off x="954132" y="2209006"/>
            <a:ext cx="6280441" cy="990107"/>
          </a:xfrm>
          <a:prstGeom prst="rect">
            <a:avLst/>
          </a:prstGeom>
        </p:spPr>
        <p:txBody>
          <a:bodyPr vert="horz" lIns="0" tIns="0" rIns="0" bIns="45720" rtlCol="0" anchor="b"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is-IS" smtClean="0"/>
              <a:t>…</a:t>
            </a:r>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a:t>http://heartdiseaseanalysis-268.appspot.com/form</a:t>
            </a:r>
          </a:p>
        </p:txBody>
      </p:sp>
    </p:spTree>
    <p:extLst>
      <p:ext uri="{BB962C8B-B14F-4D97-AF65-F5344CB8AC3E}">
        <p14:creationId xmlns:p14="http://schemas.microsoft.com/office/powerpoint/2010/main" val="30202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dirty="0"/>
              <a:t>http://crimealert-1266.appspot.com/</a:t>
            </a:r>
            <a:r>
              <a:rPr lang="en-US" dirty="0" err="1"/>
              <a:t>pred</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264" y="1847850"/>
            <a:ext cx="6537398" cy="4379913"/>
          </a:xfrm>
        </p:spPr>
      </p:pic>
    </p:spTree>
    <p:extLst>
      <p:ext uri="{BB962C8B-B14F-4D97-AF65-F5344CB8AC3E}">
        <p14:creationId xmlns:p14="http://schemas.microsoft.com/office/powerpoint/2010/main" val="1524703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Participation </a:t>
            </a:r>
            <a:r>
              <a:rPr lang="en-US" dirty="0"/>
              <a:t>in Balanced Campus </a:t>
            </a:r>
            <a:r>
              <a:rPr lang="en-US" dirty="0" smtClean="0"/>
              <a:t>Study</a:t>
            </a:r>
          </a:p>
          <a:p>
            <a:pPr marL="0" indent="0">
              <a:buNone/>
            </a:pPr>
            <a:r>
              <a:rPr lang="en-US" dirty="0" smtClean="0"/>
              <a:t>Several small “Byte” sized exercises </a:t>
            </a:r>
          </a:p>
          <a:p>
            <a:pPr marL="0" indent="0">
              <a:buNone/>
            </a:pPr>
            <a:r>
              <a:rPr lang="en-US" dirty="0" smtClean="0"/>
              <a:t>One larger project</a:t>
            </a:r>
          </a:p>
          <a:p>
            <a:r>
              <a:rPr lang="en-US" dirty="0" smtClean="0"/>
              <a:t>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10566354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p>
          <a:p>
            <a:r>
              <a:rPr lang="en-US" dirty="0" smtClean="0"/>
              <a:t>Select an audience</a:t>
            </a:r>
          </a:p>
          <a:p>
            <a:r>
              <a:rPr lang="en-US" dirty="0" smtClean="0"/>
              <a:t>Select data that is effective for your goals</a:t>
            </a:r>
          </a:p>
          <a:p>
            <a:r>
              <a:rPr lang="en-US" dirty="0" smtClean="0"/>
              <a:t>Iterate with People</a:t>
            </a:r>
          </a:p>
          <a:p>
            <a:r>
              <a:rPr lang="en-US" dirty="0" smtClean="0"/>
              <a:t>Document your data</a:t>
            </a:r>
          </a:p>
          <a:p>
            <a:pPr marL="0" indent="0">
              <a:buNone/>
            </a:pPr>
            <a:r>
              <a:rPr lang="en-US" dirty="0" smtClean="0"/>
              <a:t>You may work in groups on this project </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21401170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Final Projects – group; 5 weeks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6832" y="1366431"/>
            <a:ext cx="5671341" cy="2308781"/>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
        <p:nvSpPr>
          <p:cNvPr id="8" name="Rectangle 7"/>
          <p:cNvSpPr/>
          <p:nvPr/>
        </p:nvSpPr>
        <p:spPr>
          <a:xfrm>
            <a:off x="4404992" y="3649316"/>
            <a:ext cx="7887370" cy="369332"/>
          </a:xfrm>
          <a:prstGeom prst="rect">
            <a:avLst/>
          </a:prstGeom>
        </p:spPr>
        <p:txBody>
          <a:bodyPr wrap="square">
            <a:spAutoFit/>
          </a:bodyPr>
          <a:lstStyle/>
          <a:p>
            <a:r>
              <a:rPr lang="en-US" dirty="0"/>
              <a:t>http://food-data-</a:t>
            </a:r>
            <a:r>
              <a:rPr lang="en-US" dirty="0" err="1"/>
              <a:t>exploration.appspot.com</a:t>
            </a:r>
            <a:r>
              <a:rPr lang="en-US" dirty="0"/>
              <a:t>/story</a:t>
            </a:r>
          </a:p>
        </p:txBody>
      </p:sp>
      <p:sp>
        <p:nvSpPr>
          <p:cNvPr id="11" name="Rectangle 10"/>
          <p:cNvSpPr/>
          <p:nvPr/>
        </p:nvSpPr>
        <p:spPr>
          <a:xfrm>
            <a:off x="0" y="3951197"/>
            <a:ext cx="3270639" cy="369332"/>
          </a:xfrm>
          <a:prstGeom prst="rect">
            <a:avLst/>
          </a:prstGeom>
        </p:spPr>
        <p:txBody>
          <a:bodyPr wrap="none">
            <a:spAutoFit/>
          </a:bodyPr>
          <a:lstStyle/>
          <a:p>
            <a:r>
              <a:rPr lang="en-US" dirty="0"/>
              <a:t>http://bon-</a:t>
            </a:r>
            <a:r>
              <a:rPr lang="en-US" dirty="0" err="1"/>
              <a:t>yinzers.appspot.com</a:t>
            </a:r>
            <a:r>
              <a:rPr lang="en-US" dirty="0"/>
              <a: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34933"/>
            <a:ext cx="5250276" cy="2537471"/>
          </a:xfrm>
          <a:prstGeom prst="rect">
            <a:avLst/>
          </a:prstGeom>
        </p:spPr>
      </p:pic>
    </p:spTree>
    <p:extLst>
      <p:ext uri="{BB962C8B-B14F-4D97-AF65-F5344CB8AC3E}">
        <p14:creationId xmlns:p14="http://schemas.microsoft.com/office/powerpoint/2010/main" val="1035662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 – group; 5 weeks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pic>
        <p:nvPicPr>
          <p:cNvPr id="1026" name="Picture 2" descr="http://data.cmubi.org/_/rsrc/1430769314489/classroom-news/finalprojects-1/Screen%20Shot%202015-05-04%20at%203.27.21%20PM.png?height=281&amp;width=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1995"/>
            <a:ext cx="3048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ata.cmubi.org/_/rsrc/1430770179093/classroom-news/finalprojects-1/Screen%20Shot%202015-05-04%20at%204.08.56%20PM.png?height=320&amp;width=3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808" y="3183160"/>
            <a:ext cx="2962275"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31945" y="1435489"/>
            <a:ext cx="2509341" cy="369332"/>
          </a:xfrm>
          <a:prstGeom prst="rect">
            <a:avLst/>
          </a:prstGeom>
          <a:noFill/>
        </p:spPr>
        <p:txBody>
          <a:bodyPr wrap="none" rtlCol="0">
            <a:spAutoFit/>
          </a:bodyPr>
          <a:lstStyle/>
          <a:p>
            <a:r>
              <a:rPr lang="en-US" dirty="0" err="1" smtClean="0"/>
              <a:t>Ises</a:t>
            </a:r>
            <a:r>
              <a:rPr lang="en-US" dirty="0" smtClean="0"/>
              <a:t> Discovery on Twitter</a:t>
            </a:r>
            <a:endParaRPr lang="en-US" dirty="0"/>
          </a:p>
        </p:txBody>
      </p:sp>
      <p:sp>
        <p:nvSpPr>
          <p:cNvPr id="8" name="TextBox 7"/>
          <p:cNvSpPr txBox="1"/>
          <p:nvPr/>
        </p:nvSpPr>
        <p:spPr>
          <a:xfrm>
            <a:off x="6053808" y="2820368"/>
            <a:ext cx="1639488" cy="369332"/>
          </a:xfrm>
          <a:prstGeom prst="rect">
            <a:avLst/>
          </a:prstGeom>
          <a:noFill/>
        </p:spPr>
        <p:txBody>
          <a:bodyPr wrap="none" rtlCol="0">
            <a:spAutoFit/>
          </a:bodyPr>
          <a:lstStyle/>
          <a:p>
            <a:r>
              <a:rPr lang="en-US" dirty="0" smtClean="0"/>
              <a:t>Reddit AMA </a:t>
            </a:r>
            <a:r>
              <a:rPr lang="en-US" dirty="0" err="1" smtClean="0"/>
              <a:t>Viz</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25071"/>
            <a:ext cx="4233333" cy="1698017"/>
          </a:xfrm>
          <a:prstGeom prst="rect">
            <a:avLst/>
          </a:prstGeom>
        </p:spPr>
      </p:pic>
      <p:sp>
        <p:nvSpPr>
          <p:cNvPr id="10" name="Rectangle 9"/>
          <p:cNvSpPr/>
          <p:nvPr/>
        </p:nvSpPr>
        <p:spPr>
          <a:xfrm>
            <a:off x="-42441" y="4361686"/>
            <a:ext cx="2674386" cy="369332"/>
          </a:xfrm>
          <a:prstGeom prst="rect">
            <a:avLst/>
          </a:prstGeom>
        </p:spPr>
        <p:txBody>
          <a:bodyPr wrap="none">
            <a:spAutoFit/>
          </a:bodyPr>
          <a:lstStyle/>
          <a:p>
            <a:r>
              <a:rPr lang="en-US"/>
              <a:t>http://</a:t>
            </a:r>
            <a:r>
              <a:rPr lang="en-US" dirty="0" err="1"/>
              <a:t>bunching.github.io</a:t>
            </a:r>
            <a:r>
              <a:rPr lang="en-US" dirty="0"/>
              <a:t>/</a:t>
            </a:r>
          </a:p>
        </p:txBody>
      </p:sp>
      <p:sp>
        <p:nvSpPr>
          <p:cNvPr id="11" name="Rectangle 10"/>
          <p:cNvSpPr/>
          <p:nvPr/>
        </p:nvSpPr>
        <p:spPr>
          <a:xfrm>
            <a:off x="2614957" y="1785665"/>
            <a:ext cx="3871894" cy="369332"/>
          </a:xfrm>
          <a:prstGeom prst="rect">
            <a:avLst/>
          </a:prstGeom>
        </p:spPr>
        <p:txBody>
          <a:bodyPr wrap="none">
            <a:spAutoFit/>
          </a:bodyPr>
          <a:lstStyle/>
          <a:p>
            <a:r>
              <a:rPr lang="en-US"/>
              <a:t>http://project2-isistweet.appspot.com/</a:t>
            </a:r>
          </a:p>
        </p:txBody>
      </p:sp>
    </p:spTree>
    <p:extLst>
      <p:ext uri="{BB962C8B-B14F-4D97-AF65-F5344CB8AC3E}">
        <p14:creationId xmlns:p14="http://schemas.microsoft.com/office/powerpoint/2010/main" val="1029115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a:t>
            </a:r>
            <a:r>
              <a:rPr lang="en-US" dirty="0" smtClean="0"/>
              <a:t>Study</a:t>
            </a:r>
          </a:p>
          <a:p>
            <a:pPr marL="0" indent="0">
              <a:buNone/>
            </a:pPr>
            <a:r>
              <a:rPr lang="en-US" dirty="0" smtClean="0"/>
              <a:t>Several small “Byte” sized exercises </a:t>
            </a:r>
          </a:p>
          <a:p>
            <a:pPr marL="0" indent="0">
              <a:buNone/>
            </a:pPr>
            <a:r>
              <a:rPr lang="en-US" dirty="0" smtClean="0"/>
              <a:t>One larger projects </a:t>
            </a:r>
          </a:p>
          <a:p>
            <a:pPr marL="0" indent="0">
              <a:buNone/>
            </a:pPr>
            <a:r>
              <a:rPr lang="en-US" dirty="0" smtClean="0"/>
              <a:t>Weekly quizzes (extra credit)</a:t>
            </a:r>
          </a:p>
          <a:p>
            <a:pPr marL="228600" lvl="1" indent="0">
              <a:buNone/>
            </a:pPr>
            <a:r>
              <a:rPr lang="en-US" dirty="0"/>
              <a:t>Quizzes small and unannounced</a:t>
            </a:r>
          </a:p>
          <a:p>
            <a:pPr marL="0" indent="0">
              <a:buNone/>
            </a:pPr>
            <a:r>
              <a:rPr lang="en-US" dirty="0" smtClean="0"/>
              <a:t>Final exam</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3863559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4</a:t>
            </a:r>
            <a:r>
              <a:rPr lang="en-US" dirty="0" smtClean="0"/>
              <a:t>0</a:t>
            </a:r>
            <a:r>
              <a:rPr lang="en-US" dirty="0"/>
              <a:t>%	Project </a:t>
            </a:r>
            <a:r>
              <a:rPr lang="en-US" dirty="0" smtClean="0"/>
              <a:t>Bytes [peer graded]</a:t>
            </a:r>
            <a:endParaRPr lang="en-US" dirty="0"/>
          </a:p>
          <a:p>
            <a:pPr marL="0" indent="0">
              <a:buNone/>
            </a:pPr>
            <a:r>
              <a:rPr lang="en-US" dirty="0"/>
              <a:t>4</a:t>
            </a:r>
            <a:r>
              <a:rPr lang="en-US" dirty="0" smtClean="0"/>
              <a:t>0</a:t>
            </a:r>
            <a:r>
              <a:rPr lang="en-US" dirty="0"/>
              <a:t>%	Full </a:t>
            </a:r>
            <a:r>
              <a:rPr lang="en-US" dirty="0" smtClean="0"/>
              <a:t>Projects (midterm + final)</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40681246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1+2 (first assignment) will help you judge: </a:t>
            </a:r>
            <a:r>
              <a:rPr lang="en-US" i="1" dirty="0" smtClean="0"/>
              <a:t>due </a:t>
            </a:r>
            <a:r>
              <a:rPr lang="en-US" i="1" dirty="0"/>
              <a:t>q</a:t>
            </a:r>
            <a:r>
              <a:rPr lang="en-US" i="1" dirty="0" smtClean="0"/>
              <a:t>uickly </a:t>
            </a:r>
            <a:r>
              <a:rPr lang="en-US" dirty="0" smtClean="0"/>
              <a:t>for 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1065513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Nikola + I)</a:t>
            </a:r>
            <a:endParaRPr lang="en-US" dirty="0"/>
          </a:p>
          <a:p>
            <a:r>
              <a:rPr lang="en-US" dirty="0" smtClean="0"/>
              <a:t>Hence, requirement for peer grading</a:t>
            </a:r>
          </a:p>
          <a:p>
            <a:r>
              <a:rPr lang="en-US" dirty="0" smtClean="0"/>
              <a:t>Peer grades due 2 days after assignment</a:t>
            </a:r>
          </a:p>
          <a:p>
            <a:r>
              <a:rPr lang="en-US" dirty="0" smtClean="0"/>
              <a:t>Penalty for not grading</a:t>
            </a:r>
          </a:p>
          <a:p>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509994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a:t>https://</a:t>
            </a:r>
            <a:r>
              <a:rPr lang="en-US" dirty="0" err="1" smtClean="0"/>
              <a:t>github.com</a:t>
            </a:r>
            <a:r>
              <a:rPr lang="en-US" dirty="0" smtClean="0"/>
              <a:t>/jmankoff/data/tree/2017</a:t>
            </a:r>
          </a:p>
          <a:p>
            <a:pPr marL="0" indent="0">
              <a:buNone/>
            </a:pPr>
            <a:r>
              <a:rPr lang="en-US" dirty="0" smtClean="0"/>
              <a:t>https</a:t>
            </a:r>
            <a:r>
              <a:rPr lang="en-US" dirty="0"/>
              <a:t>://</a:t>
            </a:r>
            <a:r>
              <a:rPr lang="en-US" dirty="0" err="1" smtClean="0"/>
              <a:t>piazza.com</a:t>
            </a:r>
            <a:r>
              <a:rPr lang="en-US" dirty="0" smtClean="0"/>
              <a:t>/</a:t>
            </a:r>
            <a:r>
              <a:rPr lang="en-US" dirty="0" err="1" smtClean="0"/>
              <a:t>cmu</a:t>
            </a:r>
            <a:r>
              <a:rPr lang="en-US" dirty="0" smtClean="0"/>
              <a:t>/spring2017/05839/home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40369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a:solidFill>
                  <a:schemeClr val="tx1"/>
                </a:solidFill>
              </a:rPr>
              <a:t> http://</a:t>
            </a:r>
            <a:r>
              <a:rPr lang="en-US" sz="2400" dirty="0" err="1">
                <a:solidFill>
                  <a:schemeClr val="tx1"/>
                </a:solidFill>
              </a:rPr>
              <a:t>data.cmubi.org</a:t>
            </a:r>
            <a:r>
              <a:rPr lang="en-US" sz="2400" dirty="0">
                <a:solidFill>
                  <a:schemeClr val="tx1"/>
                </a:solidFill>
              </a:rPr>
              <a:t>/classroom-news/2017studentpoll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pic>
        <p:nvPicPr>
          <p:cNvPr id="8" name="Picture 7"/>
          <p:cNvPicPr>
            <a:picLocks noChangeAspect="1"/>
          </p:cNvPicPr>
          <p:nvPr/>
        </p:nvPicPr>
        <p:blipFill rotWithShape="1">
          <a:blip r:embed="rId2"/>
          <a:srcRect t="3457" r="1565" b="43997"/>
          <a:stretch/>
        </p:blipFill>
        <p:spPr>
          <a:xfrm>
            <a:off x="2293531" y="1300269"/>
            <a:ext cx="5884216" cy="4813804"/>
          </a:xfrm>
          <a:prstGeom prst="rect">
            <a:avLst/>
          </a:prstGeom>
        </p:spPr>
      </p:pic>
    </p:spTree>
    <p:extLst>
      <p:ext uri="{BB962C8B-B14F-4D97-AF65-F5344CB8AC3E}">
        <p14:creationId xmlns:p14="http://schemas.microsoft.com/office/powerpoint/2010/main" val="537400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8193</TotalTime>
  <Words>1952</Words>
  <Application>Microsoft Macintosh PowerPoint</Application>
  <PresentationFormat>On-screen Show (4:3)</PresentationFormat>
  <Paragraphs>508</Paragraphs>
  <Slides>63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 Narrow</vt:lpstr>
      <vt:lpstr>Calibri</vt:lpstr>
      <vt:lpstr>Copperplate</vt:lpstr>
      <vt:lpstr>Geneva</vt:lpstr>
      <vt:lpstr>Helvetica</vt:lpstr>
      <vt:lpstr>ＭＳ Ｐゴシック</vt:lpstr>
      <vt:lpstr>Arial</vt: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What’s your profile?</vt:lpstr>
      <vt:lpstr>Jen’s Profile</vt:lpstr>
      <vt:lpstr>Nikola’s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PowerPoint Presentation</vt:lpstr>
      <vt:lpstr>Where to find Jen</vt:lpstr>
      <vt:lpstr>PowerPoint Presentation</vt:lpstr>
      <vt:lpstr>Where to find NIkola</vt:lpstr>
      <vt:lpstr>Administrata</vt:lpstr>
      <vt:lpstr>Administrata</vt:lpstr>
      <vt:lpstr>Byte1 (Due in a week)</vt:lpstr>
      <vt:lpstr>Byte 2 (2 weeks)</vt:lpstr>
      <vt:lpstr>Example analysis of data quality</vt:lpstr>
      <vt:lpstr>http://rahuang-byte-2.appspot.com/</vt:lpstr>
      <vt:lpstr>Visualization of human trafficking </vt:lpstr>
      <vt:lpstr>Live exploration</vt:lpstr>
      <vt:lpstr>Live Exploration</vt:lpstr>
      <vt:lpstr>Byte 3 (2 weeks)</vt:lpstr>
      <vt:lpstr>Activities by Time</vt:lpstr>
      <vt:lpstr>Custom Interactive Viz:  Mobility by Time and Day</vt:lpstr>
      <vt:lpstr>Location Binning</vt:lpstr>
      <vt:lpstr>Information Visualization Project  (2.5 weeks)</vt:lpstr>
      <vt:lpstr>Example: jianf-proj1.appspot.com </vt:lpstr>
      <vt:lpstr>Byte 4 (Machine learning              with large data sets)</vt:lpstr>
      <vt:lpstr>Heart Disease Prediction</vt:lpstr>
      <vt:lpstr>Crime</vt:lpstr>
      <vt:lpstr>Administrata</vt:lpstr>
      <vt:lpstr>Final Project:</vt:lpstr>
      <vt:lpstr>Final Projects – group; 5 weeks ++</vt:lpstr>
      <vt:lpstr>Final Projects – group; 5 weeks ++</vt:lpstr>
      <vt:lpstr>Administrata</vt:lpstr>
      <vt:lpstr>Grading</vt:lpstr>
      <vt:lpstr>Pre-requisites</vt:lpstr>
      <vt:lpstr>Other details</vt:lpstr>
      <vt:lpstr>Recommended Texts</vt:lpstr>
      <vt:lpstr>More books to  consider</vt:lpstr>
      <vt:lpstr>Where to find the class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354</cp:revision>
  <cp:lastPrinted>2014-12-21T16:38:34Z</cp:lastPrinted>
  <dcterms:created xsi:type="dcterms:W3CDTF">2013-10-07T16:54:34Z</dcterms:created>
  <dcterms:modified xsi:type="dcterms:W3CDTF">2017-01-16T21:58:12Z</dcterms:modified>
</cp:coreProperties>
</file>